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523eaa58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523eaa58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523eaa583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523eaa583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523eaa58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523eaa58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523eaa58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523eaa58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523eaa58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523eaa58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523eaa58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523eaa58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523eaa58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523eaa58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523eaa58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523eaa58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523eaa583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523eaa58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523eaa58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523eaa58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523eaa58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523eaa58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523eaa58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523eaa58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523eaa58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523eaa58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9.jpg"/><Relationship Id="rId5"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26.pn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600" y="164550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APCA STORE</a:t>
            </a:r>
            <a:endParaRPr sz="4600"/>
          </a:p>
        </p:txBody>
      </p:sp>
      <p:sp>
        <p:nvSpPr>
          <p:cNvPr id="139" name="Google Shape;139;p17"/>
          <p:cNvSpPr txBox="1"/>
          <p:nvPr>
            <p:ph idx="1" type="subTitle"/>
          </p:nvPr>
        </p:nvSpPr>
        <p:spPr>
          <a:xfrm>
            <a:off x="562450" y="575650"/>
            <a:ext cx="3787800" cy="82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SOFTWARE ENGINEERING PROJECT</a:t>
            </a:r>
            <a:endParaRPr sz="1300"/>
          </a:p>
          <a:p>
            <a:pPr indent="0" lvl="0" marL="0" rtl="0" algn="l">
              <a:lnSpc>
                <a:spcPct val="115000"/>
              </a:lnSpc>
              <a:spcBef>
                <a:spcPts val="1000"/>
              </a:spcBef>
              <a:spcAft>
                <a:spcPts val="0"/>
              </a:spcAft>
              <a:buNone/>
            </a:pPr>
            <a:r>
              <a:t/>
            </a:r>
            <a:endParaRPr sz="1300"/>
          </a:p>
          <a:p>
            <a:pPr indent="0" lvl="0" marL="0" rtl="0" algn="l">
              <a:lnSpc>
                <a:spcPct val="115000"/>
              </a:lnSpc>
              <a:spcBef>
                <a:spcPts val="1000"/>
              </a:spcBef>
              <a:spcAft>
                <a:spcPts val="0"/>
              </a:spcAft>
              <a:buNone/>
            </a:pPr>
            <a:r>
              <a:t/>
            </a:r>
            <a:endParaRPr sz="1300"/>
          </a:p>
          <a:p>
            <a:pPr indent="0" lvl="0" marL="0" rtl="0" algn="l">
              <a:lnSpc>
                <a:spcPct val="115000"/>
              </a:lnSpc>
              <a:spcBef>
                <a:spcPts val="1000"/>
              </a:spcBef>
              <a:spcAft>
                <a:spcPts val="0"/>
              </a:spcAft>
              <a:buNone/>
            </a:pPr>
            <a:r>
              <a:t/>
            </a:r>
            <a:endParaRPr sz="1300"/>
          </a:p>
          <a:p>
            <a:pPr indent="0" lvl="0" marL="0" rtl="0" algn="l">
              <a:lnSpc>
                <a:spcPct val="115000"/>
              </a:lnSpc>
              <a:spcBef>
                <a:spcPts val="1000"/>
              </a:spcBef>
              <a:spcAft>
                <a:spcPts val="0"/>
              </a:spcAft>
              <a:buNone/>
            </a:pPr>
            <a:r>
              <a:t/>
            </a:r>
            <a:endParaRPr sz="1300"/>
          </a:p>
          <a:p>
            <a:pPr indent="0" lvl="0" marL="0" rtl="0" algn="l">
              <a:lnSpc>
                <a:spcPct val="115000"/>
              </a:lnSpc>
              <a:spcBef>
                <a:spcPts val="1000"/>
              </a:spcBef>
              <a:spcAft>
                <a:spcPts val="0"/>
              </a:spcAft>
              <a:buNone/>
            </a:pPr>
            <a:r>
              <a:rPr lang="en" sz="1300"/>
              <a:t>                  </a:t>
            </a:r>
            <a:r>
              <a:rPr lang="en" sz="1300"/>
              <a:t>A Gym based E-Commerce website </a:t>
            </a:r>
            <a:endParaRPr sz="1800"/>
          </a:p>
          <a:p>
            <a:pPr indent="0" lvl="0" marL="0" rtl="0" algn="ctr">
              <a:spcBef>
                <a:spcPts val="1000"/>
              </a:spcBef>
              <a:spcAft>
                <a:spcPts val="0"/>
              </a:spcAft>
              <a:buNone/>
            </a:pPr>
            <a:r>
              <a:t/>
            </a:r>
            <a:endParaRPr b="1" sz="2000"/>
          </a:p>
          <a:p>
            <a:pPr indent="0" lvl="0" marL="0" rtl="0" algn="ctr">
              <a:spcBef>
                <a:spcPts val="0"/>
              </a:spcBef>
              <a:spcAft>
                <a:spcPts val="0"/>
              </a:spcAft>
              <a:buNone/>
            </a:pPr>
            <a:r>
              <a:rPr b="1" lang="en" sz="2000"/>
              <a:t>CS31 | G-17</a:t>
            </a:r>
            <a:endParaRPr b="1" sz="2000"/>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pic>
        <p:nvPicPr>
          <p:cNvPr id="141" name="Google Shape;141;p17"/>
          <p:cNvPicPr preferRelativeResize="0"/>
          <p:nvPr/>
        </p:nvPicPr>
        <p:blipFill>
          <a:blip r:embed="rId7">
            <a:alphaModFix/>
          </a:blip>
          <a:stretch>
            <a:fillRect/>
          </a:stretch>
        </p:blipFill>
        <p:spPr>
          <a:xfrm>
            <a:off x="7167225" y="1948475"/>
            <a:ext cx="771525" cy="676275"/>
          </a:xfrm>
          <a:prstGeom prst="rect">
            <a:avLst/>
          </a:prstGeom>
          <a:noFill/>
          <a:ln>
            <a:noFill/>
          </a:ln>
        </p:spPr>
      </p:pic>
      <p:pic>
        <p:nvPicPr>
          <p:cNvPr id="142" name="Google Shape;142;p17"/>
          <p:cNvPicPr preferRelativeResize="0"/>
          <p:nvPr/>
        </p:nvPicPr>
        <p:blipFill>
          <a:blip r:embed="rId8">
            <a:alphaModFix/>
          </a:blip>
          <a:stretch>
            <a:fillRect/>
          </a:stretch>
        </p:blipFill>
        <p:spPr>
          <a:xfrm>
            <a:off x="8652425" y="2660998"/>
            <a:ext cx="342175" cy="2999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2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6" name="Google Shape;226;p26"/>
          <p:cNvSpPr txBox="1"/>
          <p:nvPr>
            <p:ph idx="4294967295" type="title"/>
          </p:nvPr>
        </p:nvSpPr>
        <p:spPr>
          <a:xfrm>
            <a:off x="346425" y="4747100"/>
            <a:ext cx="29880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APCA STORE - Previous orders</a:t>
            </a:r>
            <a:endParaRPr sz="1400">
              <a:solidFill>
                <a:srgbClr val="FFFFFF"/>
              </a:solidFill>
            </a:endParaRPr>
          </a:p>
        </p:txBody>
      </p:sp>
      <p:sp>
        <p:nvSpPr>
          <p:cNvPr id="227" name="Google Shape;227;p26"/>
          <p:cNvSpPr txBox="1"/>
          <p:nvPr/>
        </p:nvSpPr>
        <p:spPr>
          <a:xfrm>
            <a:off x="2152800" y="105225"/>
            <a:ext cx="4838400" cy="523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Previous orders</a:t>
            </a:r>
            <a:endParaRPr b="1" sz="2200">
              <a:solidFill>
                <a:schemeClr val="lt1"/>
              </a:solidFill>
              <a:latin typeface="Lato"/>
              <a:ea typeface="Lato"/>
              <a:cs typeface="Lato"/>
              <a:sym typeface="Lato"/>
            </a:endParaRPr>
          </a:p>
        </p:txBody>
      </p:sp>
      <p:pic>
        <p:nvPicPr>
          <p:cNvPr id="228" name="Google Shape;228;p26"/>
          <p:cNvPicPr preferRelativeResize="0"/>
          <p:nvPr/>
        </p:nvPicPr>
        <p:blipFill rotWithShape="1">
          <a:blip r:embed="rId3">
            <a:alphaModFix/>
          </a:blip>
          <a:srcRect b="-1910" l="0" r="0" t="1910"/>
          <a:stretch/>
        </p:blipFill>
        <p:spPr>
          <a:xfrm>
            <a:off x="225937" y="836400"/>
            <a:ext cx="5305176" cy="3859176"/>
          </a:xfrm>
          <a:prstGeom prst="rect">
            <a:avLst/>
          </a:prstGeom>
          <a:noFill/>
          <a:ln>
            <a:noFill/>
          </a:ln>
        </p:spPr>
      </p:pic>
      <p:sp>
        <p:nvSpPr>
          <p:cNvPr id="229" name="Google Shape;229;p26"/>
          <p:cNvSpPr txBox="1"/>
          <p:nvPr/>
        </p:nvSpPr>
        <p:spPr>
          <a:xfrm>
            <a:off x="5050925" y="1578888"/>
            <a:ext cx="38223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details about the previous orders would be displayed on </a:t>
            </a:r>
            <a:r>
              <a:rPr lang="en">
                <a:latin typeface="Lato"/>
                <a:ea typeface="Lato"/>
                <a:cs typeface="Lato"/>
                <a:sym typeface="Lato"/>
              </a:rPr>
              <a:t>clicking</a:t>
            </a:r>
            <a:r>
              <a:rPr lang="en">
                <a:latin typeface="Lato"/>
                <a:ea typeface="Lato"/>
                <a:cs typeface="Lato"/>
                <a:sym typeface="Lato"/>
              </a:rPr>
              <a:t> upon the “orders”.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Product name , product price , quantity , Product image , transaction id are provided to the customer.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order history would only be visible upon successful payment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3" name="Shape 233"/>
        <p:cNvGrpSpPr/>
        <p:nvPr/>
      </p:nvGrpSpPr>
      <p:grpSpPr>
        <a:xfrm>
          <a:off x="0" y="0"/>
          <a:ext cx="0" cy="0"/>
          <a:chOff x="0" y="0"/>
          <a:chExt cx="0" cy="0"/>
        </a:xfrm>
      </p:grpSpPr>
      <p:sp>
        <p:nvSpPr>
          <p:cNvPr id="234" name="Google Shape;234;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ADMIN</a:t>
            </a:r>
            <a:endParaRPr sz="5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40" name="Google Shape;240;p28"/>
          <p:cNvSpPr txBox="1"/>
          <p:nvPr>
            <p:ph type="title"/>
          </p:nvPr>
        </p:nvSpPr>
        <p:spPr>
          <a:xfrm>
            <a:off x="98975" y="301150"/>
            <a:ext cx="46041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ADMIN</a:t>
            </a:r>
            <a:r>
              <a:rPr lang="en" sz="2100"/>
              <a:t> REGISTRATION PAGE</a:t>
            </a:r>
            <a:endParaRPr b="0" sz="2100"/>
          </a:p>
        </p:txBody>
      </p:sp>
      <p:sp>
        <p:nvSpPr>
          <p:cNvPr id="241" name="Google Shape;241;p28"/>
          <p:cNvSpPr txBox="1"/>
          <p:nvPr>
            <p:ph idx="1" type="subTitle"/>
          </p:nvPr>
        </p:nvSpPr>
        <p:spPr>
          <a:xfrm>
            <a:off x="98975" y="1352625"/>
            <a:ext cx="4365300" cy="759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Only existing admins can access to this admin portal through which registration is possible for new admins</a:t>
            </a:r>
            <a:endParaRPr sz="1200"/>
          </a:p>
          <a:p>
            <a:pPr indent="0" lvl="0" marL="457200" rtl="0" algn="l">
              <a:lnSpc>
                <a:spcPct val="115000"/>
              </a:lnSpc>
              <a:spcBef>
                <a:spcPts val="1000"/>
              </a:spcBef>
              <a:spcAft>
                <a:spcPts val="0"/>
              </a:spcAft>
              <a:buNone/>
            </a:pPr>
            <a:r>
              <a:t/>
            </a:r>
            <a:endParaRPr sz="1200"/>
          </a:p>
          <a:p>
            <a:pPr indent="-304800" lvl="0" marL="457200" rtl="0" algn="l">
              <a:lnSpc>
                <a:spcPct val="115000"/>
              </a:lnSpc>
              <a:spcBef>
                <a:spcPts val="1000"/>
              </a:spcBef>
              <a:spcAft>
                <a:spcPts val="0"/>
              </a:spcAft>
              <a:buSzPts val="1200"/>
              <a:buChar char="●"/>
            </a:pPr>
            <a:r>
              <a:rPr lang="en" sz="1200"/>
              <a:t>Admin</a:t>
            </a:r>
            <a:r>
              <a:rPr lang="en" sz="1200"/>
              <a:t> can fill the basic details and register a new account .</a:t>
            </a:r>
            <a:endParaRPr sz="1200"/>
          </a:p>
          <a:p>
            <a:pPr indent="0" lvl="0" marL="457200" rtl="0" algn="l">
              <a:lnSpc>
                <a:spcPct val="115000"/>
              </a:lnSpc>
              <a:spcBef>
                <a:spcPts val="1000"/>
              </a:spcBef>
              <a:spcAft>
                <a:spcPts val="0"/>
              </a:spcAft>
              <a:buNone/>
            </a:pPr>
            <a:r>
              <a:t/>
            </a:r>
            <a:endParaRPr sz="1200"/>
          </a:p>
          <a:p>
            <a:pPr indent="-304800" lvl="0" marL="457200" rtl="0" algn="l">
              <a:lnSpc>
                <a:spcPct val="115000"/>
              </a:lnSpc>
              <a:spcBef>
                <a:spcPts val="1000"/>
              </a:spcBef>
              <a:spcAft>
                <a:spcPts val="0"/>
              </a:spcAft>
              <a:buSzPts val="1200"/>
              <a:buChar char="●"/>
            </a:pPr>
            <a:r>
              <a:rPr lang="en" sz="1200"/>
              <a:t>Basic details like Name , email , password are needed to create a new account .</a:t>
            </a:r>
            <a:endParaRPr sz="1200"/>
          </a:p>
          <a:p>
            <a:pPr indent="0" lvl="0" marL="457200" rtl="0" algn="l">
              <a:lnSpc>
                <a:spcPct val="115000"/>
              </a:lnSpc>
              <a:spcBef>
                <a:spcPts val="1000"/>
              </a:spcBef>
              <a:spcAft>
                <a:spcPts val="0"/>
              </a:spcAft>
              <a:buNone/>
            </a:pPr>
            <a:r>
              <a:t/>
            </a:r>
            <a:endParaRPr sz="1200"/>
          </a:p>
          <a:p>
            <a:pPr indent="-304800" lvl="0" marL="457200" rtl="0" algn="l">
              <a:lnSpc>
                <a:spcPct val="115000"/>
              </a:lnSpc>
              <a:spcBef>
                <a:spcPts val="1000"/>
              </a:spcBef>
              <a:spcAft>
                <a:spcPts val="0"/>
              </a:spcAft>
              <a:buSzPts val="1200"/>
              <a:buChar char="●"/>
            </a:pPr>
            <a:r>
              <a:rPr lang="en" sz="1200"/>
              <a:t>After the admin  registers a new account he/she would be directly redirected to the dashboard of the admin panel .</a:t>
            </a:r>
            <a:endParaRPr sz="1200"/>
          </a:p>
          <a:p>
            <a:pPr indent="0" lvl="0" marL="457200" rtl="0" algn="l">
              <a:lnSpc>
                <a:spcPct val="115000"/>
              </a:lnSpc>
              <a:spcBef>
                <a:spcPts val="1000"/>
              </a:spcBef>
              <a:spcAft>
                <a:spcPts val="1000"/>
              </a:spcAft>
              <a:buNone/>
            </a:pPr>
            <a:r>
              <a:t/>
            </a:r>
            <a:endParaRPr sz="1200"/>
          </a:p>
        </p:txBody>
      </p:sp>
      <p:pic>
        <p:nvPicPr>
          <p:cNvPr id="242" name="Google Shape;242;p28"/>
          <p:cNvPicPr preferRelativeResize="0"/>
          <p:nvPr/>
        </p:nvPicPr>
        <p:blipFill>
          <a:blip r:embed="rId3">
            <a:alphaModFix/>
          </a:blip>
          <a:stretch>
            <a:fillRect/>
          </a:stretch>
        </p:blipFill>
        <p:spPr>
          <a:xfrm>
            <a:off x="5069025" y="606863"/>
            <a:ext cx="3694249" cy="3929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48" name="Google Shape;248;p29"/>
          <p:cNvSpPr txBox="1"/>
          <p:nvPr>
            <p:ph type="title"/>
          </p:nvPr>
        </p:nvSpPr>
        <p:spPr>
          <a:xfrm>
            <a:off x="396650" y="33687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ADMIN </a:t>
            </a:r>
            <a:r>
              <a:rPr lang="en" sz="2100"/>
              <a:t>LOGIN PAGE</a:t>
            </a:r>
            <a:endParaRPr b="0" sz="2100"/>
          </a:p>
        </p:txBody>
      </p:sp>
      <p:sp>
        <p:nvSpPr>
          <p:cNvPr id="249" name="Google Shape;249;p29"/>
          <p:cNvSpPr txBox="1"/>
          <p:nvPr>
            <p:ph idx="1" type="subTitle"/>
          </p:nvPr>
        </p:nvSpPr>
        <p:spPr>
          <a:xfrm>
            <a:off x="206150" y="1559725"/>
            <a:ext cx="4365900" cy="759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Admins</a:t>
            </a:r>
            <a:r>
              <a:rPr lang="en" sz="1500"/>
              <a:t> can login through this page.</a:t>
            </a:r>
            <a:endParaRPr sz="1500"/>
          </a:p>
          <a:p>
            <a:pPr indent="0" lvl="0" marL="457200" rtl="0" algn="l">
              <a:lnSpc>
                <a:spcPct val="115000"/>
              </a:lnSpc>
              <a:spcBef>
                <a:spcPts val="1000"/>
              </a:spcBef>
              <a:spcAft>
                <a:spcPts val="0"/>
              </a:spcAft>
              <a:buNone/>
            </a:pPr>
            <a:r>
              <a:t/>
            </a:r>
            <a:endParaRPr sz="1500"/>
          </a:p>
          <a:p>
            <a:pPr indent="-323850" lvl="0" marL="457200" rtl="0" algn="l">
              <a:lnSpc>
                <a:spcPct val="115000"/>
              </a:lnSpc>
              <a:spcBef>
                <a:spcPts val="1000"/>
              </a:spcBef>
              <a:spcAft>
                <a:spcPts val="0"/>
              </a:spcAft>
              <a:buSzPts val="1500"/>
              <a:buChar char="●"/>
            </a:pPr>
            <a:r>
              <a:rPr lang="en" sz="1500"/>
              <a:t>All they have to do is to fill the details like email and password.</a:t>
            </a:r>
            <a:endParaRPr sz="1500"/>
          </a:p>
          <a:p>
            <a:pPr indent="0" lvl="0" marL="457200" rtl="0" algn="l">
              <a:lnSpc>
                <a:spcPct val="115000"/>
              </a:lnSpc>
              <a:spcBef>
                <a:spcPts val="1000"/>
              </a:spcBef>
              <a:spcAft>
                <a:spcPts val="0"/>
              </a:spcAft>
              <a:buNone/>
            </a:pPr>
            <a:r>
              <a:t/>
            </a:r>
            <a:endParaRPr sz="1500"/>
          </a:p>
          <a:p>
            <a:pPr indent="-323850" lvl="0" marL="457200" rtl="0" algn="l">
              <a:lnSpc>
                <a:spcPct val="115000"/>
              </a:lnSpc>
              <a:spcBef>
                <a:spcPts val="1000"/>
              </a:spcBef>
              <a:spcAft>
                <a:spcPts val="0"/>
              </a:spcAft>
              <a:buSzPts val="1500"/>
              <a:buChar char="●"/>
            </a:pPr>
            <a:r>
              <a:rPr lang="en" sz="1500"/>
              <a:t>And after they log-in they would be redirected to admin panel dashboard.</a:t>
            </a:r>
            <a:endParaRPr sz="1500"/>
          </a:p>
          <a:p>
            <a:pPr indent="0" lvl="0" marL="457200" rtl="0" algn="l">
              <a:lnSpc>
                <a:spcPct val="115000"/>
              </a:lnSpc>
              <a:spcBef>
                <a:spcPts val="1000"/>
              </a:spcBef>
              <a:spcAft>
                <a:spcPts val="0"/>
              </a:spcAft>
              <a:buNone/>
            </a:pPr>
            <a:r>
              <a:t/>
            </a:r>
            <a:endParaRPr sz="1300"/>
          </a:p>
          <a:p>
            <a:pPr indent="0" lvl="0" marL="457200" rtl="0" algn="l">
              <a:lnSpc>
                <a:spcPct val="115000"/>
              </a:lnSpc>
              <a:spcBef>
                <a:spcPts val="1000"/>
              </a:spcBef>
              <a:spcAft>
                <a:spcPts val="1000"/>
              </a:spcAft>
              <a:buNone/>
            </a:pPr>
            <a:r>
              <a:t/>
            </a:r>
            <a:endParaRPr sz="1300"/>
          </a:p>
        </p:txBody>
      </p:sp>
      <p:pic>
        <p:nvPicPr>
          <p:cNvPr id="250" name="Google Shape;250;p29"/>
          <p:cNvPicPr preferRelativeResize="0"/>
          <p:nvPr/>
        </p:nvPicPr>
        <p:blipFill>
          <a:blip r:embed="rId3">
            <a:alphaModFix/>
          </a:blip>
          <a:stretch>
            <a:fillRect/>
          </a:stretch>
        </p:blipFill>
        <p:spPr>
          <a:xfrm>
            <a:off x="4703100" y="773925"/>
            <a:ext cx="4316650" cy="333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6" name="Google Shape;256;p30"/>
          <p:cNvSpPr txBox="1"/>
          <p:nvPr>
            <p:ph idx="4294967295" type="title"/>
          </p:nvPr>
        </p:nvSpPr>
        <p:spPr>
          <a:xfrm>
            <a:off x="346425" y="4747100"/>
            <a:ext cx="29880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APCA STORE - Previous orders</a:t>
            </a:r>
            <a:endParaRPr sz="1400">
              <a:solidFill>
                <a:srgbClr val="FFFFFF"/>
              </a:solidFill>
            </a:endParaRPr>
          </a:p>
        </p:txBody>
      </p:sp>
      <p:sp>
        <p:nvSpPr>
          <p:cNvPr id="257" name="Google Shape;257;p30"/>
          <p:cNvSpPr txBox="1"/>
          <p:nvPr/>
        </p:nvSpPr>
        <p:spPr>
          <a:xfrm>
            <a:off x="2152800" y="105225"/>
            <a:ext cx="4838400" cy="523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Admin panel - Dashboard</a:t>
            </a:r>
            <a:endParaRPr b="1" sz="2200">
              <a:solidFill>
                <a:schemeClr val="lt1"/>
              </a:solidFill>
              <a:latin typeface="Lato"/>
              <a:ea typeface="Lato"/>
              <a:cs typeface="Lato"/>
              <a:sym typeface="Lato"/>
            </a:endParaRPr>
          </a:p>
        </p:txBody>
      </p:sp>
      <p:pic>
        <p:nvPicPr>
          <p:cNvPr id="258" name="Google Shape;258;p30"/>
          <p:cNvPicPr preferRelativeResize="0"/>
          <p:nvPr/>
        </p:nvPicPr>
        <p:blipFill rotWithShape="1">
          <a:blip r:embed="rId3">
            <a:alphaModFix/>
          </a:blip>
          <a:srcRect b="0" l="730" r="-730" t="0"/>
          <a:stretch/>
        </p:blipFill>
        <p:spPr>
          <a:xfrm>
            <a:off x="65475" y="781675"/>
            <a:ext cx="9013026" cy="3056226"/>
          </a:xfrm>
          <a:prstGeom prst="rect">
            <a:avLst/>
          </a:prstGeom>
          <a:noFill/>
          <a:ln>
            <a:noFill/>
          </a:ln>
        </p:spPr>
      </p:pic>
      <p:sp>
        <p:nvSpPr>
          <p:cNvPr id="259" name="Google Shape;259;p30"/>
          <p:cNvSpPr txBox="1"/>
          <p:nvPr/>
        </p:nvSpPr>
        <p:spPr>
          <a:xfrm>
            <a:off x="-235175" y="3984700"/>
            <a:ext cx="9724500" cy="615600"/>
          </a:xfrm>
          <a:prstGeom prst="rect">
            <a:avLst/>
          </a:prstGeom>
          <a:noFill/>
          <a:ln>
            <a:noFill/>
          </a:ln>
        </p:spPr>
        <p:txBody>
          <a:bodyPr anchorCtr="0" anchor="t" bIns="91425" lIns="91425" spcFirstLastPara="1" rIns="91425" wrap="square" tIns="91425">
            <a:spAutoFit/>
          </a:bodyPr>
          <a:lstStyle/>
          <a:p>
            <a:pPr indent="-317500" lvl="0" marL="914400" rtl="0" algn="l">
              <a:spcBef>
                <a:spcPts val="0"/>
              </a:spcBef>
              <a:spcAft>
                <a:spcPts val="0"/>
              </a:spcAft>
              <a:buSzPts val="1400"/>
              <a:buFont typeface="Lato"/>
              <a:buChar char="●"/>
            </a:pPr>
            <a:r>
              <a:rPr lang="en">
                <a:latin typeface="Lato"/>
                <a:ea typeface="Lato"/>
                <a:cs typeface="Lato"/>
                <a:sym typeface="Lato"/>
              </a:rPr>
              <a:t>There are  set of operations that can be performed by the admin panel.</a:t>
            </a:r>
            <a:endParaRPr>
              <a:latin typeface="Lato"/>
              <a:ea typeface="Lato"/>
              <a:cs typeface="Lato"/>
              <a:sym typeface="Lato"/>
            </a:endParaRPr>
          </a:p>
          <a:p>
            <a:pPr indent="-317500" lvl="0" marL="914400" rtl="0" algn="l">
              <a:spcBef>
                <a:spcPts val="0"/>
              </a:spcBef>
              <a:spcAft>
                <a:spcPts val="0"/>
              </a:spcAft>
              <a:buSzPts val="1400"/>
              <a:buFont typeface="Lato"/>
              <a:buChar char="●"/>
            </a:pPr>
            <a:r>
              <a:rPr lang="en">
                <a:latin typeface="Lato"/>
                <a:ea typeface="Lato"/>
                <a:cs typeface="Lato"/>
                <a:sym typeface="Lato"/>
              </a:rPr>
              <a:t>The dashboard can be used to check the list on the admins , check their status , delete admin from the panel.</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31"/>
          <p:cNvSpPr txBox="1"/>
          <p:nvPr>
            <p:ph idx="4294967295" type="title"/>
          </p:nvPr>
        </p:nvSpPr>
        <p:spPr>
          <a:xfrm>
            <a:off x="346425" y="4747100"/>
            <a:ext cx="29880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APCA STORE - Previous orders</a:t>
            </a:r>
            <a:endParaRPr sz="1400">
              <a:solidFill>
                <a:srgbClr val="FFFFFF"/>
              </a:solidFill>
            </a:endParaRPr>
          </a:p>
        </p:txBody>
      </p:sp>
      <p:pic>
        <p:nvPicPr>
          <p:cNvPr id="265" name="Google Shape;265;p31"/>
          <p:cNvPicPr preferRelativeResize="0"/>
          <p:nvPr/>
        </p:nvPicPr>
        <p:blipFill>
          <a:blip r:embed="rId3">
            <a:alphaModFix/>
          </a:blip>
          <a:stretch>
            <a:fillRect/>
          </a:stretch>
        </p:blipFill>
        <p:spPr>
          <a:xfrm>
            <a:off x="519188" y="645625"/>
            <a:ext cx="7822418" cy="2072075"/>
          </a:xfrm>
          <a:prstGeom prst="rect">
            <a:avLst/>
          </a:prstGeom>
          <a:noFill/>
          <a:ln>
            <a:noFill/>
          </a:ln>
        </p:spPr>
      </p:pic>
      <p:pic>
        <p:nvPicPr>
          <p:cNvPr id="266" name="Google Shape;266;p31"/>
          <p:cNvPicPr preferRelativeResize="0"/>
          <p:nvPr/>
        </p:nvPicPr>
        <p:blipFill>
          <a:blip r:embed="rId4">
            <a:alphaModFix/>
          </a:blip>
          <a:stretch>
            <a:fillRect/>
          </a:stretch>
        </p:blipFill>
        <p:spPr>
          <a:xfrm>
            <a:off x="501325" y="3381326"/>
            <a:ext cx="7858151" cy="1692848"/>
          </a:xfrm>
          <a:prstGeom prst="rect">
            <a:avLst/>
          </a:prstGeom>
          <a:noFill/>
          <a:ln>
            <a:noFill/>
          </a:ln>
        </p:spPr>
      </p:pic>
      <p:sp>
        <p:nvSpPr>
          <p:cNvPr id="267" name="Google Shape;267;p31"/>
          <p:cNvSpPr txBox="1"/>
          <p:nvPr/>
        </p:nvSpPr>
        <p:spPr>
          <a:xfrm>
            <a:off x="113100" y="83350"/>
            <a:ext cx="89178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Lato"/>
              <a:buChar char="●"/>
            </a:pPr>
            <a:r>
              <a:rPr lang="en" sz="1300">
                <a:latin typeface="Lato"/>
                <a:ea typeface="Lato"/>
                <a:cs typeface="Lato"/>
                <a:sym typeface="Lato"/>
              </a:rPr>
              <a:t>Admins can view the registered customer details like name, mobile number, address etc  but confidential details such as password cannot be viewed.</a:t>
            </a:r>
            <a:endParaRPr sz="1300">
              <a:latin typeface="Lato"/>
              <a:ea typeface="Lato"/>
              <a:cs typeface="Lato"/>
              <a:sym typeface="Lato"/>
            </a:endParaRPr>
          </a:p>
        </p:txBody>
      </p:sp>
      <p:sp>
        <p:nvSpPr>
          <p:cNvPr id="268" name="Google Shape;268;p31"/>
          <p:cNvSpPr txBox="1"/>
          <p:nvPr/>
        </p:nvSpPr>
        <p:spPr>
          <a:xfrm>
            <a:off x="113100" y="2717700"/>
            <a:ext cx="89178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Lato"/>
              <a:buChar char="●"/>
            </a:pPr>
            <a:r>
              <a:rPr lang="en" sz="1300">
                <a:latin typeface="Lato"/>
                <a:ea typeface="Lato"/>
                <a:cs typeface="Lato"/>
                <a:sym typeface="Lato"/>
              </a:rPr>
              <a:t>Admin can view the orders made by the </a:t>
            </a:r>
            <a:r>
              <a:rPr lang="en" sz="1300">
                <a:latin typeface="Lato"/>
                <a:ea typeface="Lato"/>
                <a:cs typeface="Lato"/>
                <a:sym typeface="Lato"/>
              </a:rPr>
              <a:t>customers</a:t>
            </a:r>
            <a:r>
              <a:rPr lang="en" sz="1300">
                <a:latin typeface="Lato"/>
                <a:ea typeface="Lato"/>
                <a:cs typeface="Lato"/>
                <a:sym typeface="Lato"/>
              </a:rPr>
              <a:t> including the transaction id, product id, product name, quantity and  payment status.</a:t>
            </a:r>
            <a:endParaRPr sz="13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32"/>
          <p:cNvSpPr txBox="1"/>
          <p:nvPr>
            <p:ph idx="4294967295" type="title"/>
          </p:nvPr>
        </p:nvSpPr>
        <p:spPr>
          <a:xfrm>
            <a:off x="346425" y="4747100"/>
            <a:ext cx="29880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APCA STORE - Brand page</a:t>
            </a:r>
            <a:endParaRPr sz="1400">
              <a:solidFill>
                <a:srgbClr val="FFFFFF"/>
              </a:solidFill>
            </a:endParaRPr>
          </a:p>
        </p:txBody>
      </p:sp>
      <p:sp>
        <p:nvSpPr>
          <p:cNvPr id="274" name="Google Shape;274;p32"/>
          <p:cNvSpPr txBox="1"/>
          <p:nvPr/>
        </p:nvSpPr>
        <p:spPr>
          <a:xfrm>
            <a:off x="2152800" y="105225"/>
            <a:ext cx="4838400" cy="523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Admin panel - Brands</a:t>
            </a:r>
            <a:endParaRPr b="1" sz="2200">
              <a:solidFill>
                <a:schemeClr val="lt1"/>
              </a:solidFill>
              <a:latin typeface="Lato"/>
              <a:ea typeface="Lato"/>
              <a:cs typeface="Lato"/>
              <a:sym typeface="Lato"/>
            </a:endParaRPr>
          </a:p>
        </p:txBody>
      </p:sp>
      <p:sp>
        <p:nvSpPr>
          <p:cNvPr id="275" name="Google Shape;275;p32"/>
          <p:cNvSpPr txBox="1"/>
          <p:nvPr/>
        </p:nvSpPr>
        <p:spPr>
          <a:xfrm>
            <a:off x="-290250" y="4050600"/>
            <a:ext cx="9434400" cy="1046700"/>
          </a:xfrm>
          <a:prstGeom prst="rect">
            <a:avLst/>
          </a:prstGeom>
          <a:noFill/>
          <a:ln>
            <a:noFill/>
          </a:ln>
        </p:spPr>
        <p:txBody>
          <a:bodyPr anchorCtr="0" anchor="t" bIns="91425" lIns="91425" spcFirstLastPara="1" rIns="91425" wrap="square" tIns="91425">
            <a:spAutoFit/>
          </a:bodyPr>
          <a:lstStyle/>
          <a:p>
            <a:pPr indent="-317500" lvl="0" marL="914400" rtl="0" algn="l">
              <a:spcBef>
                <a:spcPts val="0"/>
              </a:spcBef>
              <a:spcAft>
                <a:spcPts val="0"/>
              </a:spcAft>
              <a:buSzPts val="1400"/>
              <a:buFont typeface="Lato"/>
              <a:buChar char="●"/>
            </a:pPr>
            <a:r>
              <a:rPr lang="en">
                <a:latin typeface="Lato"/>
                <a:ea typeface="Lato"/>
                <a:cs typeface="Lato"/>
                <a:sym typeface="Lato"/>
              </a:rPr>
              <a:t>Existing brand can be updated (change the name ) by clicking on the edit option. Brand can be </a:t>
            </a:r>
            <a:r>
              <a:rPr lang="en">
                <a:latin typeface="Lato"/>
                <a:ea typeface="Lato"/>
                <a:cs typeface="Lato"/>
                <a:sym typeface="Lato"/>
              </a:rPr>
              <a:t>deleted</a:t>
            </a:r>
            <a:r>
              <a:rPr lang="en">
                <a:latin typeface="Lato"/>
                <a:ea typeface="Lato"/>
                <a:cs typeface="Lato"/>
                <a:sym typeface="Lato"/>
              </a:rPr>
              <a:t> by using the delete option.</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914400" rtl="0" algn="l">
              <a:spcBef>
                <a:spcPts val="0"/>
              </a:spcBef>
              <a:spcAft>
                <a:spcPts val="0"/>
              </a:spcAft>
              <a:buSzPts val="1400"/>
              <a:buFont typeface="Lato"/>
              <a:buChar char="●"/>
            </a:pPr>
            <a:r>
              <a:rPr lang="en">
                <a:latin typeface="Lato"/>
                <a:ea typeface="Lato"/>
                <a:cs typeface="Lato"/>
                <a:sym typeface="Lato"/>
              </a:rPr>
              <a:t>A new brand can be added by clicking the “Add Brand” option .</a:t>
            </a:r>
            <a:endParaRPr>
              <a:latin typeface="Lato"/>
              <a:ea typeface="Lato"/>
              <a:cs typeface="Lato"/>
              <a:sym typeface="Lato"/>
            </a:endParaRPr>
          </a:p>
        </p:txBody>
      </p:sp>
      <p:pic>
        <p:nvPicPr>
          <p:cNvPr id="276" name="Google Shape;276;p32"/>
          <p:cNvPicPr preferRelativeResize="0"/>
          <p:nvPr/>
        </p:nvPicPr>
        <p:blipFill>
          <a:blip r:embed="rId3">
            <a:alphaModFix/>
          </a:blip>
          <a:stretch>
            <a:fillRect/>
          </a:stretch>
        </p:blipFill>
        <p:spPr>
          <a:xfrm>
            <a:off x="5403050" y="2802757"/>
            <a:ext cx="2988000" cy="1247843"/>
          </a:xfrm>
          <a:prstGeom prst="rect">
            <a:avLst/>
          </a:prstGeom>
          <a:noFill/>
          <a:ln>
            <a:noFill/>
          </a:ln>
        </p:spPr>
      </p:pic>
      <p:pic>
        <p:nvPicPr>
          <p:cNvPr id="277" name="Google Shape;277;p32"/>
          <p:cNvPicPr preferRelativeResize="0"/>
          <p:nvPr/>
        </p:nvPicPr>
        <p:blipFill>
          <a:blip r:embed="rId4">
            <a:alphaModFix/>
          </a:blip>
          <a:stretch>
            <a:fillRect/>
          </a:stretch>
        </p:blipFill>
        <p:spPr>
          <a:xfrm>
            <a:off x="273850" y="628425"/>
            <a:ext cx="8596301" cy="1490925"/>
          </a:xfrm>
          <a:prstGeom prst="rect">
            <a:avLst/>
          </a:prstGeom>
          <a:noFill/>
          <a:ln>
            <a:noFill/>
          </a:ln>
        </p:spPr>
      </p:pic>
      <p:pic>
        <p:nvPicPr>
          <p:cNvPr id="278" name="Google Shape;278;p32"/>
          <p:cNvPicPr preferRelativeResize="0"/>
          <p:nvPr/>
        </p:nvPicPr>
        <p:blipFill>
          <a:blip r:embed="rId5">
            <a:alphaModFix/>
          </a:blip>
          <a:stretch>
            <a:fillRect/>
          </a:stretch>
        </p:blipFill>
        <p:spPr>
          <a:xfrm>
            <a:off x="692950" y="2770113"/>
            <a:ext cx="3200401" cy="1313125"/>
          </a:xfrm>
          <a:prstGeom prst="rect">
            <a:avLst/>
          </a:prstGeom>
          <a:noFill/>
          <a:ln>
            <a:noFill/>
          </a:ln>
        </p:spPr>
      </p:pic>
      <p:sp>
        <p:nvSpPr>
          <p:cNvPr id="279" name="Google Shape;279;p32"/>
          <p:cNvSpPr txBox="1"/>
          <p:nvPr/>
        </p:nvSpPr>
        <p:spPr>
          <a:xfrm>
            <a:off x="166700" y="2244625"/>
            <a:ext cx="9201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Admin can make actions such as updating  or deleting an existing brand, adding a new brand.</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33"/>
          <p:cNvSpPr txBox="1"/>
          <p:nvPr>
            <p:ph idx="4294967295" type="title"/>
          </p:nvPr>
        </p:nvSpPr>
        <p:spPr>
          <a:xfrm>
            <a:off x="346425" y="4747100"/>
            <a:ext cx="29880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APCA STORE - Brand page</a:t>
            </a:r>
            <a:endParaRPr sz="1400">
              <a:solidFill>
                <a:srgbClr val="FFFFFF"/>
              </a:solidFill>
            </a:endParaRPr>
          </a:p>
        </p:txBody>
      </p:sp>
      <p:sp>
        <p:nvSpPr>
          <p:cNvPr id="285" name="Google Shape;285;p33"/>
          <p:cNvSpPr txBox="1"/>
          <p:nvPr/>
        </p:nvSpPr>
        <p:spPr>
          <a:xfrm>
            <a:off x="2152800" y="105225"/>
            <a:ext cx="4838400" cy="523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Admin panel - Category</a:t>
            </a:r>
            <a:endParaRPr b="1" sz="2200">
              <a:solidFill>
                <a:schemeClr val="lt1"/>
              </a:solidFill>
              <a:latin typeface="Lato"/>
              <a:ea typeface="Lato"/>
              <a:cs typeface="Lato"/>
              <a:sym typeface="Lato"/>
            </a:endParaRPr>
          </a:p>
        </p:txBody>
      </p:sp>
      <p:sp>
        <p:nvSpPr>
          <p:cNvPr id="286" name="Google Shape;286;p33"/>
          <p:cNvSpPr txBox="1"/>
          <p:nvPr/>
        </p:nvSpPr>
        <p:spPr>
          <a:xfrm>
            <a:off x="-290250" y="4083225"/>
            <a:ext cx="9201300" cy="1046700"/>
          </a:xfrm>
          <a:prstGeom prst="rect">
            <a:avLst/>
          </a:prstGeom>
          <a:noFill/>
          <a:ln>
            <a:noFill/>
          </a:ln>
        </p:spPr>
        <p:txBody>
          <a:bodyPr anchorCtr="0" anchor="t" bIns="91425" lIns="91425" spcFirstLastPara="1" rIns="91425" wrap="square" tIns="91425">
            <a:spAutoFit/>
          </a:bodyPr>
          <a:lstStyle/>
          <a:p>
            <a:pPr indent="-317500" lvl="0" marL="914400" rtl="0" algn="l">
              <a:spcBef>
                <a:spcPts val="0"/>
              </a:spcBef>
              <a:spcAft>
                <a:spcPts val="0"/>
              </a:spcAft>
              <a:buSzPts val="1400"/>
              <a:buFont typeface="Lato"/>
              <a:buChar char="●"/>
            </a:pPr>
            <a:r>
              <a:rPr lang="en">
                <a:latin typeface="Lato"/>
                <a:ea typeface="Lato"/>
                <a:cs typeface="Lato"/>
                <a:sym typeface="Lato"/>
              </a:rPr>
              <a:t>Existing </a:t>
            </a:r>
            <a:r>
              <a:rPr lang="en">
                <a:latin typeface="Lato"/>
                <a:ea typeface="Lato"/>
                <a:cs typeface="Lato"/>
                <a:sym typeface="Lato"/>
              </a:rPr>
              <a:t>category </a:t>
            </a:r>
            <a:r>
              <a:rPr lang="en">
                <a:latin typeface="Lato"/>
                <a:ea typeface="Lato"/>
                <a:cs typeface="Lato"/>
                <a:sym typeface="Lato"/>
              </a:rPr>
              <a:t>can be updated (change the name ) by clicking on the edit option. C</a:t>
            </a:r>
            <a:r>
              <a:rPr lang="en">
                <a:latin typeface="Lato"/>
                <a:ea typeface="Lato"/>
                <a:cs typeface="Lato"/>
                <a:sym typeface="Lato"/>
              </a:rPr>
              <a:t>ategory</a:t>
            </a:r>
            <a:r>
              <a:rPr lang="en">
                <a:latin typeface="Lato"/>
                <a:ea typeface="Lato"/>
                <a:cs typeface="Lato"/>
                <a:sym typeface="Lato"/>
              </a:rPr>
              <a:t> can be deleted by using the delete option</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914400" rtl="0" algn="l">
              <a:spcBef>
                <a:spcPts val="0"/>
              </a:spcBef>
              <a:spcAft>
                <a:spcPts val="0"/>
              </a:spcAft>
              <a:buSzPts val="1400"/>
              <a:buFont typeface="Lato"/>
              <a:buChar char="●"/>
            </a:pPr>
            <a:r>
              <a:rPr lang="en">
                <a:latin typeface="Lato"/>
                <a:ea typeface="Lato"/>
                <a:cs typeface="Lato"/>
                <a:sym typeface="Lato"/>
              </a:rPr>
              <a:t>A new </a:t>
            </a:r>
            <a:r>
              <a:rPr lang="en">
                <a:latin typeface="Lato"/>
                <a:ea typeface="Lato"/>
                <a:cs typeface="Lato"/>
                <a:sym typeface="Lato"/>
              </a:rPr>
              <a:t>category </a:t>
            </a:r>
            <a:r>
              <a:rPr lang="en">
                <a:latin typeface="Lato"/>
                <a:ea typeface="Lato"/>
                <a:cs typeface="Lato"/>
                <a:sym typeface="Lato"/>
              </a:rPr>
              <a:t>can be added by clicking the “Add Product Category” option .</a:t>
            </a:r>
            <a:endParaRPr>
              <a:latin typeface="Lato"/>
              <a:ea typeface="Lato"/>
              <a:cs typeface="Lato"/>
              <a:sym typeface="Lato"/>
            </a:endParaRPr>
          </a:p>
        </p:txBody>
      </p:sp>
      <p:sp>
        <p:nvSpPr>
          <p:cNvPr id="287" name="Google Shape;287;p33"/>
          <p:cNvSpPr txBox="1"/>
          <p:nvPr/>
        </p:nvSpPr>
        <p:spPr>
          <a:xfrm>
            <a:off x="134575" y="2200188"/>
            <a:ext cx="9201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Admin can make actions such as updating  or deleting an existing category, adding a new </a:t>
            </a:r>
            <a:r>
              <a:rPr lang="en">
                <a:latin typeface="Lato"/>
                <a:ea typeface="Lato"/>
                <a:cs typeface="Lato"/>
                <a:sym typeface="Lato"/>
              </a:rPr>
              <a:t>category</a:t>
            </a:r>
            <a:r>
              <a:rPr lang="en">
                <a:latin typeface="Lato"/>
                <a:ea typeface="Lato"/>
                <a:cs typeface="Lato"/>
                <a:sym typeface="Lato"/>
              </a:rPr>
              <a:t>.</a:t>
            </a:r>
            <a:endParaRPr>
              <a:latin typeface="Lato"/>
              <a:ea typeface="Lato"/>
              <a:cs typeface="Lato"/>
              <a:sym typeface="Lato"/>
            </a:endParaRPr>
          </a:p>
        </p:txBody>
      </p:sp>
      <p:pic>
        <p:nvPicPr>
          <p:cNvPr id="288" name="Google Shape;288;p33"/>
          <p:cNvPicPr preferRelativeResize="0"/>
          <p:nvPr/>
        </p:nvPicPr>
        <p:blipFill>
          <a:blip r:embed="rId3">
            <a:alphaModFix/>
          </a:blip>
          <a:stretch>
            <a:fillRect/>
          </a:stretch>
        </p:blipFill>
        <p:spPr>
          <a:xfrm>
            <a:off x="436338" y="729738"/>
            <a:ext cx="8271327" cy="1413600"/>
          </a:xfrm>
          <a:prstGeom prst="rect">
            <a:avLst/>
          </a:prstGeom>
          <a:noFill/>
          <a:ln>
            <a:noFill/>
          </a:ln>
        </p:spPr>
      </p:pic>
      <p:pic>
        <p:nvPicPr>
          <p:cNvPr id="289" name="Google Shape;289;p33"/>
          <p:cNvPicPr preferRelativeResize="0"/>
          <p:nvPr/>
        </p:nvPicPr>
        <p:blipFill>
          <a:blip r:embed="rId4">
            <a:alphaModFix/>
          </a:blip>
          <a:stretch>
            <a:fillRect/>
          </a:stretch>
        </p:blipFill>
        <p:spPr>
          <a:xfrm>
            <a:off x="4917425" y="2644850"/>
            <a:ext cx="3349725" cy="1384782"/>
          </a:xfrm>
          <a:prstGeom prst="rect">
            <a:avLst/>
          </a:prstGeom>
          <a:noFill/>
          <a:ln>
            <a:noFill/>
          </a:ln>
        </p:spPr>
      </p:pic>
      <p:pic>
        <p:nvPicPr>
          <p:cNvPr id="290" name="Google Shape;290;p33"/>
          <p:cNvPicPr preferRelativeResize="0"/>
          <p:nvPr/>
        </p:nvPicPr>
        <p:blipFill>
          <a:blip r:embed="rId5">
            <a:alphaModFix/>
          </a:blip>
          <a:stretch>
            <a:fillRect/>
          </a:stretch>
        </p:blipFill>
        <p:spPr>
          <a:xfrm>
            <a:off x="531595" y="2657245"/>
            <a:ext cx="3349738" cy="141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p34"/>
          <p:cNvSpPr txBox="1"/>
          <p:nvPr/>
        </p:nvSpPr>
        <p:spPr>
          <a:xfrm>
            <a:off x="2152800" y="105225"/>
            <a:ext cx="4838400" cy="523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Admin panel - Product</a:t>
            </a:r>
            <a:endParaRPr b="1" sz="2200">
              <a:solidFill>
                <a:schemeClr val="lt1"/>
              </a:solidFill>
              <a:latin typeface="Lato"/>
              <a:ea typeface="Lato"/>
              <a:cs typeface="Lato"/>
              <a:sym typeface="Lato"/>
            </a:endParaRPr>
          </a:p>
        </p:txBody>
      </p:sp>
      <p:sp>
        <p:nvSpPr>
          <p:cNvPr id="296" name="Google Shape;296;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97" name="Google Shape;297;p34"/>
          <p:cNvSpPr txBox="1"/>
          <p:nvPr/>
        </p:nvSpPr>
        <p:spPr>
          <a:xfrm>
            <a:off x="238125" y="4747100"/>
            <a:ext cx="68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ADMIN PANEL -PRODUCT</a:t>
            </a:r>
            <a:endParaRPr b="1">
              <a:solidFill>
                <a:schemeClr val="lt1"/>
              </a:solidFill>
              <a:latin typeface="Lato"/>
              <a:ea typeface="Lato"/>
              <a:cs typeface="Lato"/>
              <a:sym typeface="Lato"/>
            </a:endParaRPr>
          </a:p>
        </p:txBody>
      </p:sp>
      <p:sp>
        <p:nvSpPr>
          <p:cNvPr id="298" name="Google Shape;298;p34"/>
          <p:cNvSpPr txBox="1"/>
          <p:nvPr/>
        </p:nvSpPr>
        <p:spPr>
          <a:xfrm>
            <a:off x="404850" y="778725"/>
            <a:ext cx="8334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 new product can be added from the product section and existing product can be edited / deleted .</a:t>
            </a:r>
            <a:endParaRPr>
              <a:latin typeface="Lato"/>
              <a:ea typeface="Lato"/>
              <a:cs typeface="Lato"/>
              <a:sym typeface="Lato"/>
            </a:endParaRPr>
          </a:p>
        </p:txBody>
      </p:sp>
      <p:pic>
        <p:nvPicPr>
          <p:cNvPr id="299" name="Google Shape;299;p34"/>
          <p:cNvPicPr preferRelativeResize="0"/>
          <p:nvPr/>
        </p:nvPicPr>
        <p:blipFill>
          <a:blip r:embed="rId3">
            <a:alphaModFix/>
          </a:blip>
          <a:stretch>
            <a:fillRect/>
          </a:stretch>
        </p:blipFill>
        <p:spPr>
          <a:xfrm>
            <a:off x="950175" y="1329225"/>
            <a:ext cx="6880958" cy="3174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35"/>
          <p:cNvSpPr txBox="1"/>
          <p:nvPr/>
        </p:nvSpPr>
        <p:spPr>
          <a:xfrm>
            <a:off x="2152800" y="105225"/>
            <a:ext cx="4838400" cy="523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Admin panel - Product</a:t>
            </a:r>
            <a:endParaRPr b="1" sz="2200">
              <a:solidFill>
                <a:schemeClr val="lt1"/>
              </a:solidFill>
              <a:latin typeface="Lato"/>
              <a:ea typeface="Lato"/>
              <a:cs typeface="Lato"/>
              <a:sym typeface="Lato"/>
            </a:endParaRPr>
          </a:p>
        </p:txBody>
      </p:sp>
      <p:pic>
        <p:nvPicPr>
          <p:cNvPr id="305" name="Google Shape;305;p35"/>
          <p:cNvPicPr preferRelativeResize="0"/>
          <p:nvPr/>
        </p:nvPicPr>
        <p:blipFill>
          <a:blip r:embed="rId3">
            <a:alphaModFix/>
          </a:blip>
          <a:stretch>
            <a:fillRect/>
          </a:stretch>
        </p:blipFill>
        <p:spPr>
          <a:xfrm>
            <a:off x="5416725" y="1125475"/>
            <a:ext cx="2302935" cy="3856900"/>
          </a:xfrm>
          <a:prstGeom prst="rect">
            <a:avLst/>
          </a:prstGeom>
          <a:noFill/>
          <a:ln>
            <a:noFill/>
          </a:ln>
        </p:spPr>
      </p:pic>
      <p:pic>
        <p:nvPicPr>
          <p:cNvPr id="306" name="Google Shape;306;p35"/>
          <p:cNvPicPr preferRelativeResize="0"/>
          <p:nvPr/>
        </p:nvPicPr>
        <p:blipFill>
          <a:blip r:embed="rId4">
            <a:alphaModFix/>
          </a:blip>
          <a:stretch>
            <a:fillRect/>
          </a:stretch>
        </p:blipFill>
        <p:spPr>
          <a:xfrm>
            <a:off x="1262225" y="1125475"/>
            <a:ext cx="2162200" cy="3856901"/>
          </a:xfrm>
          <a:prstGeom prst="rect">
            <a:avLst/>
          </a:prstGeom>
          <a:noFill/>
          <a:ln>
            <a:noFill/>
          </a:ln>
        </p:spPr>
      </p:pic>
      <p:sp>
        <p:nvSpPr>
          <p:cNvPr id="307" name="Google Shape;307;p35"/>
          <p:cNvSpPr txBox="1"/>
          <p:nvPr/>
        </p:nvSpPr>
        <p:spPr>
          <a:xfrm>
            <a:off x="448375" y="628425"/>
            <a:ext cx="8344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Admin can make actions such as updating  or deleting an existing brand, adding a new brand.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CONTRIBUTIONS </a:t>
            </a:r>
            <a:endParaRPr sz="2900"/>
          </a:p>
          <a:p>
            <a:pPr indent="0" lvl="0" marL="0" rtl="0" algn="l">
              <a:spcBef>
                <a:spcPts val="0"/>
              </a:spcBef>
              <a:spcAft>
                <a:spcPts val="0"/>
              </a:spcAft>
              <a:buNone/>
            </a:pPr>
            <a:r>
              <a:t/>
            </a:r>
            <a:endParaRPr sz="3600"/>
          </a:p>
        </p:txBody>
      </p:sp>
      <p:sp>
        <p:nvSpPr>
          <p:cNvPr id="148" name="Google Shape;148;p18"/>
          <p:cNvSpPr txBox="1"/>
          <p:nvPr/>
        </p:nvSpPr>
        <p:spPr>
          <a:xfrm>
            <a:off x="5608388" y="1642725"/>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D.</a:t>
            </a:r>
            <a:r>
              <a:rPr b="1" lang="en">
                <a:solidFill>
                  <a:schemeClr val="dk1"/>
                </a:solidFill>
                <a:latin typeface="Lato"/>
                <a:ea typeface="Lato"/>
                <a:cs typeface="Lato"/>
                <a:sym typeface="Lato"/>
              </a:rPr>
              <a:t>Gouri Pranay</a:t>
            </a:r>
            <a:endParaRPr sz="1100">
              <a:solidFill>
                <a:schemeClr val="accent1"/>
              </a:solidFill>
              <a:latin typeface="Lato"/>
              <a:ea typeface="Lato"/>
              <a:cs typeface="Lato"/>
              <a:sym typeface="Lato"/>
            </a:endParaRPr>
          </a:p>
        </p:txBody>
      </p:sp>
      <p:pic>
        <p:nvPicPr>
          <p:cNvPr id="149" name="Google Shape;149;p18"/>
          <p:cNvPicPr preferRelativeResize="0"/>
          <p:nvPr/>
        </p:nvPicPr>
        <p:blipFill>
          <a:blip r:embed="rId3">
            <a:alphaModFix/>
          </a:blip>
          <a:stretch>
            <a:fillRect/>
          </a:stretch>
        </p:blipFill>
        <p:spPr>
          <a:xfrm>
            <a:off x="4766825" y="1368175"/>
            <a:ext cx="1121424" cy="1121424"/>
          </a:xfrm>
          <a:prstGeom prst="rect">
            <a:avLst/>
          </a:prstGeom>
          <a:noFill/>
          <a:ln>
            <a:noFill/>
          </a:ln>
        </p:spPr>
      </p:pic>
      <p:sp>
        <p:nvSpPr>
          <p:cNvPr id="150" name="Google Shape;150;p18"/>
          <p:cNvSpPr txBox="1"/>
          <p:nvPr/>
        </p:nvSpPr>
        <p:spPr>
          <a:xfrm>
            <a:off x="6938100" y="1951975"/>
            <a:ext cx="947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1901060</a:t>
            </a:r>
            <a:endParaRPr sz="900">
              <a:latin typeface="Lato"/>
              <a:ea typeface="Lato"/>
              <a:cs typeface="Lato"/>
              <a:sym typeface="Lato"/>
            </a:endParaRPr>
          </a:p>
        </p:txBody>
      </p:sp>
      <p:pic>
        <p:nvPicPr>
          <p:cNvPr id="151" name="Google Shape;151;p18"/>
          <p:cNvPicPr preferRelativeResize="0"/>
          <p:nvPr/>
        </p:nvPicPr>
        <p:blipFill>
          <a:blip r:embed="rId4">
            <a:alphaModFix/>
          </a:blip>
          <a:stretch>
            <a:fillRect/>
          </a:stretch>
        </p:blipFill>
        <p:spPr>
          <a:xfrm>
            <a:off x="4766825" y="112325"/>
            <a:ext cx="1121425" cy="1121425"/>
          </a:xfrm>
          <a:prstGeom prst="rect">
            <a:avLst/>
          </a:prstGeom>
          <a:noFill/>
          <a:ln>
            <a:noFill/>
          </a:ln>
        </p:spPr>
      </p:pic>
      <p:sp>
        <p:nvSpPr>
          <p:cNvPr id="152" name="Google Shape;152;p18"/>
          <p:cNvSpPr txBox="1"/>
          <p:nvPr/>
        </p:nvSpPr>
        <p:spPr>
          <a:xfrm>
            <a:off x="5608388" y="3622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Dharavath Anvesh</a:t>
            </a:r>
            <a:endParaRPr sz="1100">
              <a:solidFill>
                <a:schemeClr val="accent1"/>
              </a:solidFill>
              <a:latin typeface="Lato"/>
              <a:ea typeface="Lato"/>
              <a:cs typeface="Lato"/>
              <a:sym typeface="Lato"/>
            </a:endParaRPr>
          </a:p>
        </p:txBody>
      </p:sp>
      <p:sp>
        <p:nvSpPr>
          <p:cNvPr id="153" name="Google Shape;153;p18"/>
          <p:cNvSpPr txBox="1"/>
          <p:nvPr/>
        </p:nvSpPr>
        <p:spPr>
          <a:xfrm>
            <a:off x="6938100" y="682113"/>
            <a:ext cx="947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1901059</a:t>
            </a:r>
            <a:endParaRPr sz="900">
              <a:latin typeface="Lato"/>
              <a:ea typeface="Lato"/>
              <a:cs typeface="Lato"/>
              <a:sym typeface="Lato"/>
            </a:endParaRPr>
          </a:p>
        </p:txBody>
      </p:sp>
      <p:pic>
        <p:nvPicPr>
          <p:cNvPr id="154" name="Google Shape;154;p18"/>
          <p:cNvPicPr preferRelativeResize="0"/>
          <p:nvPr/>
        </p:nvPicPr>
        <p:blipFill>
          <a:blip r:embed="rId5">
            <a:alphaModFix/>
          </a:blip>
          <a:stretch>
            <a:fillRect/>
          </a:stretch>
        </p:blipFill>
        <p:spPr>
          <a:xfrm>
            <a:off x="4766824" y="2634494"/>
            <a:ext cx="1121423" cy="1121331"/>
          </a:xfrm>
          <a:prstGeom prst="rect">
            <a:avLst/>
          </a:prstGeom>
          <a:noFill/>
          <a:ln>
            <a:noFill/>
          </a:ln>
        </p:spPr>
      </p:pic>
      <p:sp>
        <p:nvSpPr>
          <p:cNvPr id="155" name="Google Shape;155;p18"/>
          <p:cNvSpPr txBox="1"/>
          <p:nvPr/>
        </p:nvSpPr>
        <p:spPr>
          <a:xfrm>
            <a:off x="5702463" y="2888313"/>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Chandra Shekhar </a:t>
            </a:r>
            <a:r>
              <a:rPr b="1" lang="en">
                <a:solidFill>
                  <a:schemeClr val="dk1"/>
                </a:solidFill>
                <a:latin typeface="Lato"/>
                <a:ea typeface="Lato"/>
                <a:cs typeface="Lato"/>
                <a:sym typeface="Lato"/>
              </a:rPr>
              <a:t>kurra</a:t>
            </a:r>
            <a:endParaRPr sz="1100">
              <a:solidFill>
                <a:schemeClr val="accent1"/>
              </a:solidFill>
              <a:latin typeface="Lato"/>
              <a:ea typeface="Lato"/>
              <a:cs typeface="Lato"/>
              <a:sym typeface="Lato"/>
            </a:endParaRPr>
          </a:p>
        </p:txBody>
      </p:sp>
      <p:sp>
        <p:nvSpPr>
          <p:cNvPr id="156" name="Google Shape;156;p18"/>
          <p:cNvSpPr txBox="1"/>
          <p:nvPr/>
        </p:nvSpPr>
        <p:spPr>
          <a:xfrm>
            <a:off x="6938100" y="3221825"/>
            <a:ext cx="947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1901094</a:t>
            </a:r>
            <a:endParaRPr sz="900">
              <a:latin typeface="Lato"/>
              <a:ea typeface="Lato"/>
              <a:cs typeface="Lato"/>
              <a:sym typeface="Lato"/>
            </a:endParaRPr>
          </a:p>
        </p:txBody>
      </p:sp>
      <p:sp>
        <p:nvSpPr>
          <p:cNvPr id="157" name="Google Shape;157;p18"/>
          <p:cNvSpPr txBox="1"/>
          <p:nvPr/>
        </p:nvSpPr>
        <p:spPr>
          <a:xfrm>
            <a:off x="5702463" y="40584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M</a:t>
            </a:r>
            <a:r>
              <a:rPr b="1" lang="en">
                <a:solidFill>
                  <a:schemeClr val="dk1"/>
                </a:solidFill>
                <a:latin typeface="Lato"/>
                <a:ea typeface="Lato"/>
                <a:cs typeface="Lato"/>
                <a:sym typeface="Lato"/>
              </a:rPr>
              <a:t>.V.S.Sai</a:t>
            </a:r>
            <a:r>
              <a:rPr b="1" lang="en">
                <a:solidFill>
                  <a:schemeClr val="dk1"/>
                </a:solidFill>
                <a:latin typeface="Lato"/>
                <a:ea typeface="Lato"/>
                <a:cs typeface="Lato"/>
                <a:sym typeface="Lato"/>
              </a:rPr>
              <a:t> Abhiram</a:t>
            </a:r>
            <a:endParaRPr sz="1100">
              <a:solidFill>
                <a:schemeClr val="accent1"/>
              </a:solidFill>
              <a:latin typeface="Lato"/>
              <a:ea typeface="Lato"/>
              <a:cs typeface="Lato"/>
              <a:sym typeface="Lato"/>
            </a:endParaRPr>
          </a:p>
        </p:txBody>
      </p:sp>
      <p:sp>
        <p:nvSpPr>
          <p:cNvPr id="158" name="Google Shape;158;p18"/>
          <p:cNvSpPr txBox="1"/>
          <p:nvPr/>
        </p:nvSpPr>
        <p:spPr>
          <a:xfrm>
            <a:off x="6938100" y="4397150"/>
            <a:ext cx="947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1901099</a:t>
            </a:r>
            <a:endParaRPr sz="900">
              <a:latin typeface="Lato"/>
              <a:ea typeface="Lato"/>
              <a:cs typeface="Lato"/>
              <a:sym typeface="Lato"/>
            </a:endParaRPr>
          </a:p>
        </p:txBody>
      </p:sp>
      <p:pic>
        <p:nvPicPr>
          <p:cNvPr id="159" name="Google Shape;159;p18"/>
          <p:cNvPicPr preferRelativeResize="0"/>
          <p:nvPr/>
        </p:nvPicPr>
        <p:blipFill>
          <a:blip r:embed="rId6">
            <a:alphaModFix/>
          </a:blip>
          <a:stretch>
            <a:fillRect/>
          </a:stretch>
        </p:blipFill>
        <p:spPr>
          <a:xfrm>
            <a:off x="4766837" y="3900737"/>
            <a:ext cx="1185125" cy="1185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1" name="Shape 311"/>
        <p:cNvGrpSpPr/>
        <p:nvPr/>
      </p:nvGrpSpPr>
      <p:grpSpPr>
        <a:xfrm>
          <a:off x="0" y="0"/>
          <a:ext cx="0" cy="0"/>
          <a:chOff x="0" y="0"/>
          <a:chExt cx="0" cy="0"/>
        </a:xfrm>
      </p:grpSpPr>
      <p:sp>
        <p:nvSpPr>
          <p:cNvPr id="312" name="Google Shape;312;p36"/>
          <p:cNvSpPr txBox="1"/>
          <p:nvPr>
            <p:ph type="title"/>
          </p:nvPr>
        </p:nvSpPr>
        <p:spPr>
          <a:xfrm>
            <a:off x="3232350" y="2212950"/>
            <a:ext cx="2679300" cy="7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Thank You!!</a:t>
            </a:r>
            <a:endParaRPr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3" name="Shape 163"/>
        <p:cNvGrpSpPr/>
        <p:nvPr/>
      </p:nvGrpSpPr>
      <p:grpSpPr>
        <a:xfrm>
          <a:off x="0" y="0"/>
          <a:ext cx="0" cy="0"/>
          <a:chOff x="0" y="0"/>
          <a:chExt cx="0" cy="0"/>
        </a:xfrm>
      </p:grpSpPr>
      <p:sp>
        <p:nvSpPr>
          <p:cNvPr id="164" name="Google Shape;164;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CUSTOMER</a:t>
            </a:r>
            <a:endParaRPr sz="5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sz="3000"/>
          </a:p>
        </p:txBody>
      </p:sp>
      <p:sp>
        <p:nvSpPr>
          <p:cNvPr id="170" name="Google Shape;170;p20"/>
          <p:cNvSpPr txBox="1"/>
          <p:nvPr>
            <p:ph idx="2" type="body"/>
          </p:nvPr>
        </p:nvSpPr>
        <p:spPr>
          <a:xfrm>
            <a:off x="4762475" y="543000"/>
            <a:ext cx="4202700" cy="282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Due to the recent pandemic situation, it would be safe for customers and sellers to buy and sell the products in a hands-free manner and protect themselves from covid. The purpose of developing this “APCA Store” is to ease the process of buying gym equipment for gym fitness freaks and work their body from home even when they can’t reach the physical gym.</a:t>
            </a:r>
            <a:endParaRPr b="1" sz="19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0"/>
              </a:spcBef>
              <a:spcAft>
                <a:spcPts val="0"/>
              </a:spcAft>
              <a:buNone/>
            </a:pPr>
            <a:r>
              <a:rPr lang="en">
                <a:solidFill>
                  <a:srgbClr val="000000"/>
                </a:solidFill>
              </a:rPr>
              <a:t>The scope of this website is over a Region. We aim to provide quality equipment for people living in rural areas too. Expanding the segment's target market to a larger audience from fitness enthusiasts to additional consumers looking to improve their overall health.</a:t>
            </a:r>
            <a:endParaRPr>
              <a:solidFill>
                <a:srgbClr val="000000"/>
              </a:solidFill>
            </a:endParaRPr>
          </a:p>
          <a:p>
            <a:pPr indent="0" lvl="0" marL="0" rtl="0" algn="l">
              <a:spcBef>
                <a:spcPts val="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76" name="Google Shape;176;p21"/>
          <p:cNvSpPr txBox="1"/>
          <p:nvPr>
            <p:ph type="title"/>
          </p:nvPr>
        </p:nvSpPr>
        <p:spPr>
          <a:xfrm>
            <a:off x="98975" y="301150"/>
            <a:ext cx="46041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CUSTOMER REGISTRATION PAGE</a:t>
            </a:r>
            <a:endParaRPr b="0" sz="2100"/>
          </a:p>
        </p:txBody>
      </p:sp>
      <p:sp>
        <p:nvSpPr>
          <p:cNvPr id="177" name="Google Shape;177;p21"/>
          <p:cNvSpPr txBox="1"/>
          <p:nvPr>
            <p:ph idx="1" type="subTitle"/>
          </p:nvPr>
        </p:nvSpPr>
        <p:spPr>
          <a:xfrm>
            <a:off x="296325" y="1702600"/>
            <a:ext cx="3751800" cy="7590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Customers can fill the basic details and register a new account .</a:t>
            </a:r>
            <a:endParaRPr sz="1300"/>
          </a:p>
          <a:p>
            <a:pPr indent="0" lvl="0" marL="457200" rtl="0" algn="l">
              <a:lnSpc>
                <a:spcPct val="115000"/>
              </a:lnSpc>
              <a:spcBef>
                <a:spcPts val="1000"/>
              </a:spcBef>
              <a:spcAft>
                <a:spcPts val="0"/>
              </a:spcAft>
              <a:buNone/>
            </a:pPr>
            <a:r>
              <a:t/>
            </a:r>
            <a:endParaRPr sz="1300"/>
          </a:p>
          <a:p>
            <a:pPr indent="-311150" lvl="0" marL="457200" rtl="0" algn="l">
              <a:lnSpc>
                <a:spcPct val="115000"/>
              </a:lnSpc>
              <a:spcBef>
                <a:spcPts val="1000"/>
              </a:spcBef>
              <a:spcAft>
                <a:spcPts val="0"/>
              </a:spcAft>
              <a:buSzPts val="1300"/>
              <a:buChar char="●"/>
            </a:pPr>
            <a:r>
              <a:rPr lang="en" sz="1300"/>
              <a:t>Basic details like Name , email , address etc are needed to create a new account .</a:t>
            </a:r>
            <a:endParaRPr sz="1300"/>
          </a:p>
          <a:p>
            <a:pPr indent="0" lvl="0" marL="457200" rtl="0" algn="l">
              <a:lnSpc>
                <a:spcPct val="115000"/>
              </a:lnSpc>
              <a:spcBef>
                <a:spcPts val="1000"/>
              </a:spcBef>
              <a:spcAft>
                <a:spcPts val="0"/>
              </a:spcAft>
              <a:buNone/>
            </a:pPr>
            <a:r>
              <a:t/>
            </a:r>
            <a:endParaRPr sz="1300"/>
          </a:p>
          <a:p>
            <a:pPr indent="-311150" lvl="0" marL="457200" rtl="0" algn="l">
              <a:lnSpc>
                <a:spcPct val="115000"/>
              </a:lnSpc>
              <a:spcBef>
                <a:spcPts val="1000"/>
              </a:spcBef>
              <a:spcAft>
                <a:spcPts val="0"/>
              </a:spcAft>
              <a:buSzPts val="1300"/>
              <a:buChar char="●"/>
            </a:pPr>
            <a:r>
              <a:rPr lang="en" sz="1300"/>
              <a:t>After the customer registers a new account he/she would be directly redirected to the home page .</a:t>
            </a:r>
            <a:endParaRPr sz="1300"/>
          </a:p>
        </p:txBody>
      </p:sp>
      <p:pic>
        <p:nvPicPr>
          <p:cNvPr id="178" name="Google Shape;178;p21"/>
          <p:cNvPicPr preferRelativeResize="0"/>
          <p:nvPr/>
        </p:nvPicPr>
        <p:blipFill>
          <a:blip r:embed="rId3">
            <a:alphaModFix/>
          </a:blip>
          <a:stretch>
            <a:fillRect/>
          </a:stretch>
        </p:blipFill>
        <p:spPr>
          <a:xfrm>
            <a:off x="4634113" y="917350"/>
            <a:ext cx="4454624" cy="2702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84" name="Google Shape;184;p22"/>
          <p:cNvSpPr txBox="1"/>
          <p:nvPr>
            <p:ph type="title"/>
          </p:nvPr>
        </p:nvSpPr>
        <p:spPr>
          <a:xfrm>
            <a:off x="396650" y="33687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CUSTOMER LOGIN PAGE</a:t>
            </a:r>
            <a:endParaRPr b="0" sz="2100"/>
          </a:p>
        </p:txBody>
      </p:sp>
      <p:sp>
        <p:nvSpPr>
          <p:cNvPr id="185" name="Google Shape;185;p22"/>
          <p:cNvSpPr txBox="1"/>
          <p:nvPr>
            <p:ph idx="1" type="subTitle"/>
          </p:nvPr>
        </p:nvSpPr>
        <p:spPr>
          <a:xfrm>
            <a:off x="206150" y="1559725"/>
            <a:ext cx="4234800" cy="7590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Customers can login through this page.</a:t>
            </a:r>
            <a:endParaRPr sz="1300"/>
          </a:p>
          <a:p>
            <a:pPr indent="0" lvl="0" marL="457200" rtl="0" algn="l">
              <a:lnSpc>
                <a:spcPct val="115000"/>
              </a:lnSpc>
              <a:spcBef>
                <a:spcPts val="1000"/>
              </a:spcBef>
              <a:spcAft>
                <a:spcPts val="0"/>
              </a:spcAft>
              <a:buNone/>
            </a:pPr>
            <a:r>
              <a:t/>
            </a:r>
            <a:endParaRPr sz="1300"/>
          </a:p>
          <a:p>
            <a:pPr indent="-311150" lvl="0" marL="457200" rtl="0" algn="l">
              <a:lnSpc>
                <a:spcPct val="115000"/>
              </a:lnSpc>
              <a:spcBef>
                <a:spcPts val="1000"/>
              </a:spcBef>
              <a:spcAft>
                <a:spcPts val="0"/>
              </a:spcAft>
              <a:buSzPts val="1300"/>
              <a:buChar char="●"/>
            </a:pPr>
            <a:r>
              <a:rPr lang="en" sz="1300"/>
              <a:t>All they have to do is to fill the details like email and password.</a:t>
            </a:r>
            <a:endParaRPr sz="1300"/>
          </a:p>
          <a:p>
            <a:pPr indent="0" lvl="0" marL="457200" rtl="0" algn="l">
              <a:lnSpc>
                <a:spcPct val="115000"/>
              </a:lnSpc>
              <a:spcBef>
                <a:spcPts val="1000"/>
              </a:spcBef>
              <a:spcAft>
                <a:spcPts val="0"/>
              </a:spcAft>
              <a:buNone/>
            </a:pPr>
            <a:r>
              <a:t/>
            </a:r>
            <a:endParaRPr sz="1300"/>
          </a:p>
          <a:p>
            <a:pPr indent="-311150" lvl="0" marL="457200" rtl="0" algn="l">
              <a:lnSpc>
                <a:spcPct val="115000"/>
              </a:lnSpc>
              <a:spcBef>
                <a:spcPts val="1000"/>
              </a:spcBef>
              <a:spcAft>
                <a:spcPts val="0"/>
              </a:spcAft>
              <a:buSzPts val="1300"/>
              <a:buChar char="●"/>
            </a:pPr>
            <a:r>
              <a:rPr lang="en" sz="1300"/>
              <a:t>And after they log-in they would be redirected to home page i.e product listed page.</a:t>
            </a:r>
            <a:endParaRPr sz="1300"/>
          </a:p>
          <a:p>
            <a:pPr indent="0" lvl="0" marL="457200" rtl="0" algn="l">
              <a:lnSpc>
                <a:spcPct val="115000"/>
              </a:lnSpc>
              <a:spcBef>
                <a:spcPts val="1000"/>
              </a:spcBef>
              <a:spcAft>
                <a:spcPts val="0"/>
              </a:spcAft>
              <a:buNone/>
            </a:pPr>
            <a:r>
              <a:t/>
            </a:r>
            <a:endParaRPr sz="1300"/>
          </a:p>
          <a:p>
            <a:pPr indent="-311150" lvl="0" marL="457200" rtl="0" algn="l">
              <a:lnSpc>
                <a:spcPct val="115000"/>
              </a:lnSpc>
              <a:spcBef>
                <a:spcPts val="1000"/>
              </a:spcBef>
              <a:spcAft>
                <a:spcPts val="0"/>
              </a:spcAft>
              <a:buSzPts val="1300"/>
              <a:buChar char="●"/>
            </a:pPr>
            <a:r>
              <a:rPr lang="en" sz="1300"/>
              <a:t>I</a:t>
            </a:r>
            <a:r>
              <a:rPr lang="en" sz="1300"/>
              <a:t>f the customer haven’t registered the account then they have an option to create a new one.</a:t>
            </a:r>
            <a:endParaRPr sz="1300"/>
          </a:p>
        </p:txBody>
      </p:sp>
      <p:pic>
        <p:nvPicPr>
          <p:cNvPr id="186" name="Google Shape;186;p22"/>
          <p:cNvPicPr preferRelativeResize="0"/>
          <p:nvPr/>
        </p:nvPicPr>
        <p:blipFill>
          <a:blip r:embed="rId3">
            <a:alphaModFix/>
          </a:blip>
          <a:stretch>
            <a:fillRect/>
          </a:stretch>
        </p:blipFill>
        <p:spPr>
          <a:xfrm>
            <a:off x="5108825" y="871538"/>
            <a:ext cx="3505200" cy="2828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2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92" name="Google Shape;192;p23"/>
          <p:cNvSpPr txBox="1"/>
          <p:nvPr>
            <p:ph idx="4294967295" type="title"/>
          </p:nvPr>
        </p:nvSpPr>
        <p:spPr>
          <a:xfrm>
            <a:off x="346425" y="4747100"/>
            <a:ext cx="29880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APCA STORE - Home page</a:t>
            </a:r>
            <a:endParaRPr sz="1400">
              <a:solidFill>
                <a:srgbClr val="FFFFFF"/>
              </a:solidFill>
            </a:endParaRPr>
          </a:p>
        </p:txBody>
      </p:sp>
      <p:grpSp>
        <p:nvGrpSpPr>
          <p:cNvPr id="193" name="Google Shape;193;p23"/>
          <p:cNvGrpSpPr/>
          <p:nvPr/>
        </p:nvGrpSpPr>
        <p:grpSpPr>
          <a:xfrm>
            <a:off x="5601002" y="4819350"/>
            <a:ext cx="3695398" cy="274500"/>
            <a:chOff x="3722577" y="4819350"/>
            <a:chExt cx="3695398" cy="274500"/>
          </a:xfrm>
        </p:grpSpPr>
        <p:sp>
          <p:nvSpPr>
            <p:cNvPr id="194" name="Google Shape;194;p23"/>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195" name="Google Shape;195;p23"/>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196" name="Google Shape;196;p23"/>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Customer home page | APCA STORE - Home page</a:t>
              </a:r>
              <a:endParaRPr>
                <a:solidFill>
                  <a:srgbClr val="FFFFFF"/>
                </a:solidFill>
                <a:latin typeface="Lato"/>
                <a:ea typeface="Lato"/>
                <a:cs typeface="Lato"/>
                <a:sym typeface="Lato"/>
              </a:endParaRPr>
            </a:p>
          </p:txBody>
        </p:sp>
      </p:grpSp>
      <p:pic>
        <p:nvPicPr>
          <p:cNvPr id="197" name="Google Shape;197;p23"/>
          <p:cNvPicPr preferRelativeResize="0"/>
          <p:nvPr/>
        </p:nvPicPr>
        <p:blipFill>
          <a:blip r:embed="rId4">
            <a:alphaModFix/>
          </a:blip>
          <a:stretch>
            <a:fillRect/>
          </a:stretch>
        </p:blipFill>
        <p:spPr>
          <a:xfrm>
            <a:off x="430925" y="802375"/>
            <a:ext cx="7753100" cy="3687650"/>
          </a:xfrm>
          <a:prstGeom prst="rect">
            <a:avLst/>
          </a:prstGeom>
          <a:noFill/>
          <a:ln>
            <a:noFill/>
          </a:ln>
        </p:spPr>
      </p:pic>
      <p:grpSp>
        <p:nvGrpSpPr>
          <p:cNvPr id="198" name="Google Shape;198;p23"/>
          <p:cNvGrpSpPr/>
          <p:nvPr/>
        </p:nvGrpSpPr>
        <p:grpSpPr>
          <a:xfrm>
            <a:off x="6110513" y="2048641"/>
            <a:ext cx="2746087" cy="523215"/>
            <a:chOff x="5330350" y="2313675"/>
            <a:chExt cx="3132300" cy="525000"/>
          </a:xfrm>
        </p:grpSpPr>
        <p:sp>
          <p:nvSpPr>
            <p:cNvPr id="199" name="Google Shape;199;p23"/>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txBox="1"/>
            <p:nvPr/>
          </p:nvSpPr>
          <p:spPr>
            <a:xfrm>
              <a:off x="6278925" y="2387571"/>
              <a:ext cx="2097000" cy="3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lang="en" sz="1100">
                  <a:solidFill>
                    <a:srgbClr val="FFFFFF"/>
                  </a:solidFill>
                  <a:latin typeface="Lato"/>
                  <a:ea typeface="Lato"/>
                  <a:cs typeface="Lato"/>
                  <a:sym typeface="Lato"/>
                </a:rPr>
                <a:t>PRODUCTS</a:t>
              </a:r>
              <a:r>
                <a:rPr lang="en" sz="1200">
                  <a:solidFill>
                    <a:srgbClr val="FFFFFF"/>
                  </a:solidFill>
                  <a:latin typeface="Lato"/>
                  <a:ea typeface="Lato"/>
                  <a:cs typeface="Lato"/>
                  <a:sym typeface="Lato"/>
                </a:rPr>
                <a:t>  </a:t>
              </a:r>
              <a:r>
                <a:rPr lang="en" sz="700">
                  <a:solidFill>
                    <a:srgbClr val="FFFFFF"/>
                  </a:solidFill>
                  <a:latin typeface="Lato"/>
                  <a:ea typeface="Lato"/>
                  <a:cs typeface="Lato"/>
                  <a:sym typeface="Lato"/>
                </a:rPr>
                <a:t>( Health xp creatine)</a:t>
              </a:r>
              <a:r>
                <a:rPr lang="en"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cxnSp>
          <p:nvCxnSpPr>
            <p:cNvPr id="201" name="Google Shape;201;p23"/>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202" name="Google Shape;202;p23"/>
          <p:cNvSpPr txBox="1"/>
          <p:nvPr/>
        </p:nvSpPr>
        <p:spPr>
          <a:xfrm>
            <a:off x="1888275" y="105225"/>
            <a:ext cx="4838400" cy="523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1"/>
                </a:solidFill>
                <a:latin typeface="Lato"/>
                <a:ea typeface="Lato"/>
                <a:cs typeface="Lato"/>
                <a:sym typeface="Lato"/>
              </a:rPr>
              <a:t>CUSTOMER HOME PAGE</a:t>
            </a:r>
            <a:endParaRPr b="1" sz="22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08" name="Google Shape;208;p24"/>
          <p:cNvSpPr txBox="1"/>
          <p:nvPr>
            <p:ph type="title"/>
          </p:nvPr>
        </p:nvSpPr>
        <p:spPr>
          <a:xfrm>
            <a:off x="301400" y="336875"/>
            <a:ext cx="42348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FEATURES TO EASE SHOPPING</a:t>
            </a:r>
            <a:endParaRPr b="0" sz="1900"/>
          </a:p>
        </p:txBody>
      </p:sp>
      <p:sp>
        <p:nvSpPr>
          <p:cNvPr id="209" name="Google Shape;209;p24"/>
          <p:cNvSpPr txBox="1"/>
          <p:nvPr>
            <p:ph idx="1" type="subTitle"/>
          </p:nvPr>
        </p:nvSpPr>
        <p:spPr>
          <a:xfrm>
            <a:off x="206000" y="1464475"/>
            <a:ext cx="4330200" cy="7590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To ease the shopping experience we have provided the category and brand filters .</a:t>
            </a:r>
            <a:endParaRPr sz="1300"/>
          </a:p>
          <a:p>
            <a:pPr indent="0" lvl="0" marL="457200" rtl="0" algn="l">
              <a:lnSpc>
                <a:spcPct val="115000"/>
              </a:lnSpc>
              <a:spcBef>
                <a:spcPts val="1000"/>
              </a:spcBef>
              <a:spcAft>
                <a:spcPts val="0"/>
              </a:spcAft>
              <a:buNone/>
            </a:pPr>
            <a:r>
              <a:t/>
            </a:r>
            <a:endParaRPr sz="1300"/>
          </a:p>
          <a:p>
            <a:pPr indent="-311150" lvl="0" marL="457200" rtl="0" algn="l">
              <a:lnSpc>
                <a:spcPct val="115000"/>
              </a:lnSpc>
              <a:spcBef>
                <a:spcPts val="1000"/>
              </a:spcBef>
              <a:spcAft>
                <a:spcPts val="0"/>
              </a:spcAft>
              <a:buSzPts val="1300"/>
              <a:buChar char="●"/>
            </a:pPr>
            <a:r>
              <a:rPr lang="en" sz="1300"/>
              <a:t>The search option is really a powerful way to save time and directly check the specific product </a:t>
            </a:r>
            <a:endParaRPr sz="1300"/>
          </a:p>
          <a:p>
            <a:pPr indent="0" lvl="0" marL="457200" rtl="0" algn="l">
              <a:lnSpc>
                <a:spcPct val="115000"/>
              </a:lnSpc>
              <a:spcBef>
                <a:spcPts val="1000"/>
              </a:spcBef>
              <a:spcAft>
                <a:spcPts val="0"/>
              </a:spcAft>
              <a:buNone/>
            </a:pPr>
            <a:r>
              <a:t/>
            </a:r>
            <a:endParaRPr sz="1300"/>
          </a:p>
          <a:p>
            <a:pPr indent="-311150" lvl="0" marL="457200" rtl="0" algn="l">
              <a:lnSpc>
                <a:spcPct val="115000"/>
              </a:lnSpc>
              <a:spcBef>
                <a:spcPts val="1000"/>
              </a:spcBef>
              <a:spcAft>
                <a:spcPts val="0"/>
              </a:spcAft>
              <a:buSzPts val="1300"/>
              <a:buChar char="●"/>
            </a:pPr>
            <a:r>
              <a:rPr lang="en" sz="1300"/>
              <a:t>Customer can use home button while viewing their cart to redirect to the APCA STORE home page . </a:t>
            </a:r>
            <a:endParaRPr sz="1300"/>
          </a:p>
          <a:p>
            <a:pPr indent="0" lvl="0" marL="0" rtl="0" algn="l">
              <a:lnSpc>
                <a:spcPct val="115000"/>
              </a:lnSpc>
              <a:spcBef>
                <a:spcPts val="1000"/>
              </a:spcBef>
              <a:spcAft>
                <a:spcPts val="0"/>
              </a:spcAft>
              <a:buNone/>
            </a:pPr>
            <a:r>
              <a:t/>
            </a:r>
            <a:endParaRPr sz="1300"/>
          </a:p>
          <a:p>
            <a:pPr indent="-311150" lvl="0" marL="457200" rtl="0" algn="l">
              <a:lnSpc>
                <a:spcPct val="115000"/>
              </a:lnSpc>
              <a:spcBef>
                <a:spcPts val="1000"/>
              </a:spcBef>
              <a:spcAft>
                <a:spcPts val="0"/>
              </a:spcAft>
              <a:buSzPts val="1300"/>
              <a:buChar char="●"/>
            </a:pPr>
            <a:r>
              <a:rPr lang="en" sz="1300"/>
              <a:t>After filtering/searching the customer can directly add the product to the cart.</a:t>
            </a:r>
            <a:endParaRPr sz="1300"/>
          </a:p>
        </p:txBody>
      </p:sp>
      <p:pic>
        <p:nvPicPr>
          <p:cNvPr id="210" name="Google Shape;210;p24"/>
          <p:cNvPicPr preferRelativeResize="0"/>
          <p:nvPr/>
        </p:nvPicPr>
        <p:blipFill>
          <a:blip r:embed="rId3">
            <a:alphaModFix/>
          </a:blip>
          <a:stretch>
            <a:fillRect/>
          </a:stretch>
        </p:blipFill>
        <p:spPr>
          <a:xfrm>
            <a:off x="4838438" y="607799"/>
            <a:ext cx="4045975" cy="4077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216" name="Google Shape;216;p25"/>
          <p:cNvSpPr txBox="1"/>
          <p:nvPr>
            <p:ph idx="2" type="body"/>
          </p:nvPr>
        </p:nvSpPr>
        <p:spPr>
          <a:xfrm>
            <a:off x="4924200" y="329475"/>
            <a:ext cx="40530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1"/>
                </a:solidFill>
              </a:rPr>
              <a:t>ALL ABOUT THE CART AND </a:t>
            </a:r>
            <a:r>
              <a:rPr b="1" lang="en" sz="1800">
                <a:solidFill>
                  <a:schemeClr val="dk1"/>
                </a:solidFill>
              </a:rPr>
              <a:t>ORDER</a:t>
            </a:r>
            <a:endParaRPr b="1" sz="1800">
              <a:solidFill>
                <a:schemeClr val="dk1"/>
              </a:solidFill>
            </a:endParaRPr>
          </a:p>
        </p:txBody>
      </p:sp>
      <p:sp>
        <p:nvSpPr>
          <p:cNvPr id="217" name="Google Shape;217;p25"/>
          <p:cNvSpPr txBox="1"/>
          <p:nvPr/>
        </p:nvSpPr>
        <p:spPr>
          <a:xfrm>
            <a:off x="4641325" y="998750"/>
            <a:ext cx="44151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Customers can view their cart in which the products selected earlier were added.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Details of the products such as name, image, quantity, price are made visible to make customers verify their cart.</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customers are even provided by edit option .Upon clicking on the “Edit” the customer would be redirected to cart checkout page.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Here customers can increase /decrease the quantity of the product and delete option is even provided to totally remove the specific product from the cart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Customers can check their previous orders by clicking on “Orders” option.</a:t>
            </a:r>
            <a:endParaRPr>
              <a:latin typeface="Lato"/>
              <a:ea typeface="Lato"/>
              <a:cs typeface="Lato"/>
              <a:sym typeface="Lato"/>
            </a:endParaRPr>
          </a:p>
        </p:txBody>
      </p:sp>
      <p:pic>
        <p:nvPicPr>
          <p:cNvPr id="218" name="Google Shape;218;p25"/>
          <p:cNvPicPr preferRelativeResize="0"/>
          <p:nvPr/>
        </p:nvPicPr>
        <p:blipFill>
          <a:blip r:embed="rId3">
            <a:alphaModFix/>
          </a:blip>
          <a:stretch>
            <a:fillRect/>
          </a:stretch>
        </p:blipFill>
        <p:spPr>
          <a:xfrm>
            <a:off x="152400" y="2405075"/>
            <a:ext cx="4311126" cy="2586026"/>
          </a:xfrm>
          <a:prstGeom prst="rect">
            <a:avLst/>
          </a:prstGeom>
          <a:noFill/>
          <a:ln>
            <a:noFill/>
          </a:ln>
        </p:spPr>
      </p:pic>
      <p:pic>
        <p:nvPicPr>
          <p:cNvPr id="219" name="Google Shape;219;p25"/>
          <p:cNvPicPr preferRelativeResize="0"/>
          <p:nvPr/>
        </p:nvPicPr>
        <p:blipFill>
          <a:blip r:embed="rId4">
            <a:alphaModFix/>
          </a:blip>
          <a:stretch>
            <a:fillRect/>
          </a:stretch>
        </p:blipFill>
        <p:spPr>
          <a:xfrm>
            <a:off x="152400" y="169200"/>
            <a:ext cx="2050250" cy="2135149"/>
          </a:xfrm>
          <a:prstGeom prst="rect">
            <a:avLst/>
          </a:prstGeom>
          <a:noFill/>
          <a:ln>
            <a:noFill/>
          </a:ln>
        </p:spPr>
      </p:pic>
      <p:pic>
        <p:nvPicPr>
          <p:cNvPr id="220" name="Google Shape;220;p25"/>
          <p:cNvPicPr preferRelativeResize="0"/>
          <p:nvPr/>
        </p:nvPicPr>
        <p:blipFill>
          <a:blip r:embed="rId5">
            <a:alphaModFix/>
          </a:blip>
          <a:stretch>
            <a:fillRect/>
          </a:stretch>
        </p:blipFill>
        <p:spPr>
          <a:xfrm>
            <a:off x="2362226" y="285611"/>
            <a:ext cx="1959750" cy="19023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